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79" y="53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685800" y="1524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343400" y="1524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5120" algn="l" rtl="0">
              <a:spcBef>
                <a:spcPts val="480"/>
              </a:spcBef>
              <a:spcAft>
                <a:spcPts val="0"/>
              </a:spcAft>
              <a:buClr>
                <a:srgbClr val="953734"/>
              </a:buClr>
              <a:buSzPts val="1520"/>
              <a:buFont typeface="Calibri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9719" algn="l" rtl="0">
              <a:spcBef>
                <a:spcPts val="480"/>
              </a:spcBef>
              <a:spcAft>
                <a:spcPts val="0"/>
              </a:spcAft>
              <a:buClr>
                <a:srgbClr val="953734"/>
              </a:buClr>
              <a:buSzPts val="1120"/>
              <a:buFont typeface="Noto Sans Symbols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9719" algn="l" rtl="0">
              <a:spcBef>
                <a:spcPts val="480"/>
              </a:spcBef>
              <a:spcAft>
                <a:spcPts val="0"/>
              </a:spcAft>
              <a:buClr>
                <a:srgbClr val="953734"/>
              </a:buClr>
              <a:buSzPts val="1120"/>
              <a:buFont typeface="Noto Sans Symbols"/>
              <a:buChar char="✹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685800" y="8610600"/>
            <a:ext cx="2743200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435475" y="8666163"/>
            <a:ext cx="1736725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69134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lvl="1" indent="0" algn="l" rtl="0">
              <a:spcBef>
                <a:spcPts val="0"/>
              </a:spcBef>
              <a:spcAft>
                <a:spcPts val="0"/>
              </a:spcAft>
              <a:buSzPts val="1120"/>
              <a:buNone/>
            </a:pPr>
            <a:endParaRPr b="1"/>
          </a:p>
          <a:p>
            <a:pPr marL="234950" lvl="1" indent="0" algn="l" rtl="0">
              <a:spcBef>
                <a:spcPts val="480"/>
              </a:spcBef>
              <a:spcAft>
                <a:spcPts val="0"/>
              </a:spcAft>
              <a:buSzPts val="1120"/>
              <a:buNone/>
            </a:pPr>
            <a:endParaRPr b="1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1520"/>
              <a:buNone/>
            </a:pPr>
            <a:endParaRPr b="1"/>
          </a:p>
          <a:p>
            <a:pPr marL="169863" lvl="0" indent="-73343" algn="l" rtl="0">
              <a:spcBef>
                <a:spcPts val="480"/>
              </a:spcBef>
              <a:spcAft>
                <a:spcPts val="0"/>
              </a:spcAft>
              <a:buSzPts val="1520"/>
              <a:buNone/>
            </a:pPr>
            <a:endParaRPr/>
          </a:p>
        </p:txBody>
      </p:sp>
      <p:sp>
        <p:nvSpPr>
          <p:cNvPr id="75" name="Google Shape;75;p1:notes"/>
          <p:cNvSpPr txBox="1">
            <a:spLocks noGrp="1"/>
          </p:cNvSpPr>
          <p:nvPr>
            <p:ph type="sldNum" idx="12"/>
          </p:nvPr>
        </p:nvSpPr>
        <p:spPr>
          <a:xfrm>
            <a:off x="4435475" y="8666163"/>
            <a:ext cx="1736725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1156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6398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5185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1639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TY 2019</a:t>
            </a:r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TY 2019</a:t>
            </a:r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TY 2019</a:t>
            </a:r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TY 2019</a:t>
            </a:r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NJ Training TY 2019</a:t>
            </a:r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NJ Training TY 2019</a:t>
            </a:r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New Jersey Slides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Tax Year </a:t>
            </a:r>
            <a:r>
              <a:rPr lang="en-US" dirty="0" smtClean="0"/>
              <a:t>2019</a:t>
            </a:r>
            <a:endParaRPr dirty="0"/>
          </a:p>
        </p:txBody>
      </p:sp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Other Income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Training TY 2019</a:t>
            </a:r>
            <a:endParaRPr dirty="0"/>
          </a:p>
        </p:txBody>
      </p:sp>
      <p:sp>
        <p:nvSpPr>
          <p:cNvPr id="84" name="Google Shape;84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100711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NJ topics to be discussed</a:t>
            </a:r>
            <a:endParaRPr dirty="0"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 dirty="0"/>
              <a:t>NJ Gambling Income</a:t>
            </a:r>
            <a:endParaRPr dirty="0"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 dirty="0" smtClean="0"/>
              <a:t>Cancellation </a:t>
            </a:r>
            <a:r>
              <a:rPr lang="en-US" dirty="0"/>
              <a:t>of Credit Card </a:t>
            </a:r>
            <a:r>
              <a:rPr lang="en-US" dirty="0" smtClean="0"/>
              <a:t>Debt</a:t>
            </a:r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 dirty="0" smtClean="0"/>
              <a:t>Property Tax </a:t>
            </a:r>
            <a:r>
              <a:rPr lang="en-US" dirty="0" smtClean="0"/>
              <a:t>Recoveries</a:t>
            </a:r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 dirty="0" smtClean="0"/>
              <a:t>Jury Duty Pay Returned to Employer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Other Income – NJ Topics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Training TY 2019</a:t>
            </a:r>
            <a:endParaRPr dirty="0"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087585" y="1600200"/>
            <a:ext cx="9994900" cy="3302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10"/>
              <a:buChar char="■"/>
            </a:pPr>
            <a:r>
              <a:rPr lang="en-US" sz="2300" dirty="0"/>
              <a:t>Losses are deducted from winnings before reporting the net on NJ 1040 Line </a:t>
            </a:r>
            <a:r>
              <a:rPr lang="en-US" sz="2300" dirty="0" smtClean="0"/>
              <a:t>24 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NJ Lottery winnings of $10,000 or less per occurrence are not taxable in NJ; anything above $10,000, total amount is taxable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Lottery winnings from other states are fully taxable</a:t>
            </a:r>
            <a:endParaRPr dirty="0"/>
          </a:p>
          <a:p>
            <a:pPr marL="341313" lvl="0" indent="-34131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10"/>
              <a:buChar char="■"/>
            </a:pPr>
            <a:r>
              <a:rPr lang="en-US" sz="2300" dirty="0"/>
              <a:t>Winnings/losses </a:t>
            </a:r>
            <a:r>
              <a:rPr lang="en-US" sz="2300" dirty="0" smtClean="0"/>
              <a:t>entered into the W-2G screen of the Federal return will automatically </a:t>
            </a:r>
            <a:r>
              <a:rPr lang="en-US" sz="2300" dirty="0"/>
              <a:t>flow through from Federal to NJ </a:t>
            </a:r>
            <a:r>
              <a:rPr lang="en-US" sz="2300" dirty="0" smtClean="0"/>
              <a:t>return</a:t>
            </a:r>
          </a:p>
          <a:p>
            <a:pPr marL="341313" lvl="0" indent="-34131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10"/>
              <a:buChar char="■"/>
            </a:pPr>
            <a:r>
              <a:rPr lang="en-US" sz="2300" dirty="0" smtClean="0"/>
              <a:t>Non-W-2G winnings flow through to NJ’s Other Income Line in TaxSlayer.  They should be removed from that line and combined with any W-2G winnings on NJ 1040 Line 24</a:t>
            </a:r>
            <a:endParaRPr dirty="0"/>
          </a:p>
          <a:p>
            <a:pPr marL="341313" lvl="0" indent="-34131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10"/>
              <a:buChar char="■"/>
            </a:pPr>
            <a:r>
              <a:rPr lang="en-US" sz="2300" dirty="0">
                <a:solidFill>
                  <a:srgbClr val="FF0000"/>
                </a:solidFill>
              </a:rPr>
              <a:t>Capture gambling information in NJ Checklist Income Subject to Tax section for later entry in the TaxSlayer State section</a:t>
            </a:r>
            <a:endParaRPr sz="2300" dirty="0">
              <a:solidFill>
                <a:srgbClr val="FF0000"/>
              </a:solidFill>
            </a:endParaRPr>
          </a:p>
        </p:txBody>
      </p:sp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NJ Gambling Income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Training TY 2019</a:t>
            </a:r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5" name="Google Shape;125;p14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7663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3000" dirty="0"/>
              <a:t>1099-C income is </a:t>
            </a:r>
            <a:r>
              <a:rPr lang="en-US" sz="3000" b="1" u="sng" dirty="0"/>
              <a:t>not taxable </a:t>
            </a:r>
            <a:r>
              <a:rPr lang="en-US" sz="3000" dirty="0"/>
              <a:t>in NJ  </a:t>
            </a:r>
            <a:endParaRPr dirty="0"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2860"/>
              <a:buChar char="─"/>
            </a:pPr>
            <a:r>
              <a:rPr lang="en-US" sz="2600" dirty="0"/>
              <a:t>TaxSlayer automatically excludes cancellation of debt income from NJ Other Income </a:t>
            </a:r>
            <a:endParaRPr dirty="0"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Cancellation of Credit Card Debt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NJ Training TY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24903" y="1673337"/>
            <a:ext cx="9610790" cy="3808154"/>
          </a:xfrm>
        </p:spPr>
        <p:txBody>
          <a:bodyPr/>
          <a:lstStyle/>
          <a:p>
            <a:pPr>
              <a:buSzPct val="70000"/>
            </a:pPr>
            <a:r>
              <a:rPr lang="en-US" sz="3600" dirty="0" smtClean="0"/>
              <a:t>Homestead Benefit (HB) credits and Property Tax Reimbursement (PTR) payments are not taxable or reportable for NJ tax purposes</a:t>
            </a:r>
          </a:p>
          <a:p>
            <a:pPr>
              <a:buSzPct val="70000"/>
            </a:pPr>
            <a:r>
              <a:rPr lang="en-US" sz="3600" dirty="0">
                <a:solidFill>
                  <a:srgbClr val="FF0000"/>
                </a:solidFill>
              </a:rPr>
              <a:t>Capture </a:t>
            </a:r>
            <a:r>
              <a:rPr lang="en-US" sz="3600" dirty="0" smtClean="0">
                <a:solidFill>
                  <a:srgbClr val="FF0000"/>
                </a:solidFill>
              </a:rPr>
              <a:t>HB and PTR recoveries in </a:t>
            </a:r>
            <a:r>
              <a:rPr lang="en-US" sz="3600" dirty="0">
                <a:solidFill>
                  <a:srgbClr val="FF0000"/>
                </a:solidFill>
              </a:rPr>
              <a:t>NJ Checklist Income Subject to Tax section for later entry in the TaxSlayer State section</a:t>
            </a:r>
          </a:p>
          <a:p>
            <a:pPr>
              <a:buSzPct val="70000"/>
            </a:pPr>
            <a:endParaRPr lang="en-US" sz="3600" dirty="0" smtClean="0"/>
          </a:p>
          <a:p>
            <a:pPr>
              <a:buSzPct val="70000"/>
            </a:pPr>
            <a:endParaRPr lang="en-US" sz="3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Tax Recoveries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NJ Training TY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44117" y="1777481"/>
            <a:ext cx="10045315" cy="3971440"/>
          </a:xfrm>
        </p:spPr>
        <p:txBody>
          <a:bodyPr/>
          <a:lstStyle/>
          <a:p>
            <a:pPr>
              <a:buSzPct val="70000"/>
            </a:pPr>
            <a:r>
              <a:rPr lang="en-US" dirty="0" smtClean="0"/>
              <a:t>For federal tax, total jury pay is reported as Other Income and amount returned to an employer is an adjustment to income.</a:t>
            </a:r>
          </a:p>
          <a:p>
            <a:pPr>
              <a:buSzPct val="70000"/>
            </a:pPr>
            <a:r>
              <a:rPr lang="en-US" dirty="0" smtClean="0"/>
              <a:t>For NJ tax, net jury pay is reported as Other Income</a:t>
            </a:r>
            <a:endParaRPr lang="en-US" dirty="0"/>
          </a:p>
          <a:p>
            <a:pPr>
              <a:buSzPct val="70000"/>
            </a:pPr>
            <a:r>
              <a:rPr lang="en-US" dirty="0" smtClean="0">
                <a:solidFill>
                  <a:srgbClr val="FF0000"/>
                </a:solidFill>
              </a:rPr>
              <a:t>Capture the amount returned to the employer in the NJ Checklist Income Subject to Tax section for later entry in the TaxSlayer </a:t>
            </a:r>
            <a:r>
              <a:rPr lang="en-US" smtClean="0">
                <a:solidFill>
                  <a:srgbClr val="FF0000"/>
                </a:solidFill>
              </a:rPr>
              <a:t>State section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Jury Duty Pay Returned to Employer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8717"/>
      </p:ext>
    </p:extLst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315</Words>
  <Application>Microsoft Office PowerPoint</Application>
  <PresentationFormat>Widescreen</PresentationFormat>
  <Paragraphs>39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Noto Sans Symbols</vt:lpstr>
      <vt:lpstr>2018 Templet</vt:lpstr>
      <vt:lpstr>Other Income</vt:lpstr>
      <vt:lpstr>Other Income – NJ Topics</vt:lpstr>
      <vt:lpstr>NJ Gambling Income</vt:lpstr>
      <vt:lpstr>Cancellation of Credit Card Debt</vt:lpstr>
      <vt:lpstr>Property Tax Recoveries</vt:lpstr>
      <vt:lpstr>Jury Duty Pay Returned to Employer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Income</dc:title>
  <dc:creator>kathy</dc:creator>
  <cp:lastModifiedBy>kathy</cp:lastModifiedBy>
  <cp:revision>14</cp:revision>
  <dcterms:modified xsi:type="dcterms:W3CDTF">2019-11-23T20:59:54Z</dcterms:modified>
</cp:coreProperties>
</file>